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6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04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481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3505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108839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060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565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390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54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03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6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017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73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49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48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200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498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12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F2CFEEA-D6EC-4446-B353-1CDDCB24BEE4}" type="datetimeFigureOut">
              <a:rPr lang="en-US" smtClean="0"/>
              <a:t>3/6/2021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C11D14-A117-4EC4-8C96-F9214AA3EE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5818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8000" contrast="-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045387"/>
            <a:ext cx="8825658" cy="3329581"/>
          </a:xfrm>
        </p:spPr>
        <p:txBody>
          <a:bodyPr/>
          <a:lstStyle/>
          <a:p>
            <a:r>
              <a:rPr lang="en-US" sz="4800" b="1" dirty="0" smtClean="0">
                <a:solidFill>
                  <a:schemeClr val="tx1"/>
                </a:solidFill>
                <a:effectLst>
                  <a:glow rad="635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Neural Networks through Quantum Perspective</a:t>
            </a:r>
            <a:endParaRPr lang="en-US" sz="4800" b="1" dirty="0">
              <a:solidFill>
                <a:schemeClr val="tx1"/>
              </a:solidFill>
              <a:effectLst>
                <a:glow rad="63500">
                  <a:schemeClr val="bg1"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820013"/>
            <a:ext cx="8825658" cy="861420"/>
          </a:xfrm>
        </p:spPr>
        <p:txBody>
          <a:bodyPr>
            <a:noAutofit/>
          </a:bodyPr>
          <a:lstStyle/>
          <a:p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Mr. Faisal Sayed</a:t>
            </a:r>
          </a:p>
          <a:p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Mr.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Ashhar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Shaikh</a:t>
            </a:r>
          </a:p>
          <a:p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Mr. </a:t>
            </a:r>
            <a:r>
              <a:rPr lang="en-US" sz="1600" b="1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Faraz</a:t>
            </a:r>
            <a:r>
              <a:rPr lang="en-US" sz="1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Shaikh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54955" y="6126479"/>
            <a:ext cx="54994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Guided by - 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Prof. </a:t>
            </a:r>
            <a:r>
              <a:rPr lang="en-US" sz="1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Ahlam</a:t>
            </a:r>
            <a:r>
              <a:rPr lang="en-US" sz="1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Ansari</a:t>
            </a:r>
          </a:p>
        </p:txBody>
      </p:sp>
    </p:spTree>
    <p:extLst>
      <p:ext uri="{BB962C8B-B14F-4D97-AF65-F5344CB8AC3E}">
        <p14:creationId xmlns:p14="http://schemas.microsoft.com/office/powerpoint/2010/main" val="1338424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SUMMARY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989613"/>
            <a:ext cx="11318460" cy="4868387"/>
          </a:xfrm>
        </p:spPr>
        <p:txBody>
          <a:bodyPr/>
          <a:lstStyle/>
          <a:p>
            <a:r>
              <a:rPr lang="en-US" dirty="0"/>
              <a:t>The cost function takes a slightly more complicated form when </a:t>
            </a:r>
            <a:r>
              <a:rPr lang="en-US" dirty="0" smtClean="0"/>
              <a:t>the training </a:t>
            </a:r>
            <a:r>
              <a:rPr lang="en-US" dirty="0"/>
              <a:t>data output states are not pure, which may occur if we were to train </a:t>
            </a:r>
            <a:r>
              <a:rPr lang="en-US" dirty="0" smtClean="0"/>
              <a:t>our network </a:t>
            </a:r>
            <a:r>
              <a:rPr lang="en-US" dirty="0"/>
              <a:t>to learn a quantum channel. The cost function varies between 0 (worst) </a:t>
            </a:r>
            <a:r>
              <a:rPr lang="en-US" dirty="0" smtClean="0"/>
              <a:t>and 1 </a:t>
            </a:r>
            <a:r>
              <a:rPr lang="en-US" dirty="0"/>
              <a:t>(best).</a:t>
            </a:r>
          </a:p>
          <a:p>
            <a:r>
              <a:rPr lang="en-US" dirty="0" smtClean="0"/>
              <a:t>To summarize the project here the prime objectives: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 To minimize cost function for </a:t>
            </a:r>
            <a:r>
              <a:rPr lang="en-US" dirty="0" smtClean="0"/>
              <a:t>QNN.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 Achieve generalization of Quantum neural network against noisy (</a:t>
            </a:r>
            <a:r>
              <a:rPr lang="en-US" dirty="0" smtClean="0"/>
              <a:t>random) pairs </a:t>
            </a:r>
            <a:r>
              <a:rPr lang="en-US" dirty="0"/>
              <a:t>and evaluate corresponding cost function for it.</a:t>
            </a:r>
          </a:p>
          <a:p>
            <a:pPr marL="0" indent="0">
              <a:buNone/>
            </a:pPr>
            <a:r>
              <a:rPr lang="en-US" dirty="0"/>
              <a:t> Once generalized, check the robustness of QNN to noisy data.</a:t>
            </a:r>
          </a:p>
        </p:txBody>
      </p:sp>
    </p:spTree>
    <p:extLst>
      <p:ext uri="{BB962C8B-B14F-4D97-AF65-F5344CB8AC3E}">
        <p14:creationId xmlns:p14="http://schemas.microsoft.com/office/powerpoint/2010/main" val="51675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CONCLUSION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2296" y="1853248"/>
            <a:ext cx="10235248" cy="427754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network architecture enables a reduction in the number of coherent </a:t>
            </a:r>
            <a:r>
              <a:rPr lang="en-US" dirty="0" smtClean="0"/>
              <a:t>qubits required </a:t>
            </a:r>
            <a:r>
              <a:rPr lang="en-US" dirty="0"/>
              <a:t>to store the intermediate states needed to evaluate a QNN. Thus we </a:t>
            </a:r>
            <a:r>
              <a:rPr lang="en-US" dirty="0" smtClean="0"/>
              <a:t>only need </a:t>
            </a:r>
            <a:r>
              <a:rPr lang="en-US" dirty="0"/>
              <a:t>to store a number of qubits scaling with the width of the network. </a:t>
            </a:r>
            <a:r>
              <a:rPr lang="en-US" dirty="0" smtClean="0"/>
              <a:t>This remarkable </a:t>
            </a:r>
            <a:r>
              <a:rPr lang="en-US" dirty="0"/>
              <a:t>reduction does come at a price, namely, we require multiple </a:t>
            </a:r>
            <a:r>
              <a:rPr lang="en-US" dirty="0" smtClean="0"/>
              <a:t>evaluations of </a:t>
            </a:r>
            <a:r>
              <a:rPr lang="en-US" dirty="0"/>
              <a:t>the network to estimate the derivative of the cost function. 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this paper we </a:t>
            </a:r>
            <a:r>
              <a:rPr lang="en-US" dirty="0" smtClean="0"/>
              <a:t>have introduced </a:t>
            </a:r>
            <a:r>
              <a:rPr lang="en-US" dirty="0"/>
              <a:t>natural quantum generalizations of perceptron and (deep) </a:t>
            </a:r>
            <a:r>
              <a:rPr lang="en-US" dirty="0" smtClean="0"/>
              <a:t>neural networks</a:t>
            </a:r>
            <a:r>
              <a:rPr lang="en-US" dirty="0"/>
              <a:t>, and proposed an efficient quantum training algorithm.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resulting </a:t>
            </a:r>
            <a:r>
              <a:rPr lang="en-US" dirty="0" smtClean="0"/>
              <a:t>QML algorithm</a:t>
            </a:r>
            <a:r>
              <a:rPr lang="en-US" dirty="0"/>
              <a:t>, when applied to our QNNs, demonstrates remarkable </a:t>
            </a:r>
            <a:r>
              <a:rPr lang="en-US" dirty="0" smtClean="0"/>
              <a:t>capabilities, including</a:t>
            </a:r>
            <a:r>
              <a:rPr lang="en-US" dirty="0"/>
              <a:t>, the ability to generalize, tolerance to noisy training data, and an </a:t>
            </a:r>
            <a:r>
              <a:rPr lang="en-US" dirty="0" smtClean="0"/>
              <a:t>absence of </a:t>
            </a:r>
            <a:r>
              <a:rPr lang="en-US" dirty="0"/>
              <a:t>a barren plateau in the cost function landscape. </a:t>
            </a:r>
            <a:endParaRPr lang="en-US" dirty="0" smtClean="0"/>
          </a:p>
          <a:p>
            <a:r>
              <a:rPr lang="en-US" dirty="0" smtClean="0"/>
              <a:t>There </a:t>
            </a:r>
            <a:r>
              <a:rPr lang="en-US" dirty="0"/>
              <a:t>are many natural </a:t>
            </a:r>
            <a:r>
              <a:rPr lang="en-US" dirty="0" smtClean="0"/>
              <a:t>questions remaining </a:t>
            </a:r>
            <a:r>
              <a:rPr lang="en-US" dirty="0"/>
              <a:t>in the study of QNNs including generalizing the quantum </a:t>
            </a:r>
            <a:r>
              <a:rPr lang="en-US" dirty="0" smtClean="0"/>
              <a:t>perceptron definition </a:t>
            </a:r>
            <a:r>
              <a:rPr lang="en-US" dirty="0"/>
              <a:t>further to cover general CP maps (thus incorporating a better model </a:t>
            </a:r>
            <a:r>
              <a:rPr lang="en-US" dirty="0" smtClean="0"/>
              <a:t>for </a:t>
            </a:r>
            <a:r>
              <a:rPr lang="en-US" dirty="0" err="1" smtClean="0"/>
              <a:t>decoherence</a:t>
            </a:r>
            <a:r>
              <a:rPr lang="en-US" dirty="0" smtClean="0"/>
              <a:t> </a:t>
            </a:r>
            <a:r>
              <a:rPr lang="en-US" dirty="0"/>
              <a:t>processes), studying the effects of overfitting, and </a:t>
            </a:r>
            <a:r>
              <a:rPr lang="en-US" dirty="0" smtClean="0"/>
              <a:t>optimized implementation </a:t>
            </a:r>
            <a:r>
              <a:rPr lang="en-US" dirty="0"/>
              <a:t>on the next generation of NISQ devices.( 'Noisy </a:t>
            </a:r>
            <a:r>
              <a:rPr lang="en-US" dirty="0" smtClean="0"/>
              <a:t>Intermediate-Scale Quantum</a:t>
            </a:r>
            <a:r>
              <a:rPr lang="en-US" dirty="0"/>
              <a:t>' devices)</a:t>
            </a:r>
          </a:p>
        </p:txBody>
      </p:sp>
    </p:spTree>
    <p:extLst>
      <p:ext uri="{BB962C8B-B14F-4D97-AF65-F5344CB8AC3E}">
        <p14:creationId xmlns:p14="http://schemas.microsoft.com/office/powerpoint/2010/main" val="52103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396" y="2633209"/>
            <a:ext cx="10129741" cy="2163873"/>
          </a:xfrm>
        </p:spPr>
        <p:txBody>
          <a:bodyPr/>
          <a:lstStyle/>
          <a:p>
            <a:pPr algn="ctr"/>
            <a:r>
              <a:rPr lang="en-US" sz="7200" b="1" dirty="0" smtClean="0"/>
              <a:t>THANK YOU</a:t>
            </a:r>
            <a:endParaRPr 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195932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ABSTRACT	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589649"/>
            <a:ext cx="10551771" cy="4811151"/>
          </a:xfrm>
        </p:spPr>
        <p:txBody>
          <a:bodyPr>
            <a:normAutofit/>
          </a:bodyPr>
          <a:lstStyle/>
          <a:p>
            <a:r>
              <a:rPr lang="en-US" sz="1800" dirty="0"/>
              <a:t>Artificial neural networks, usually simply called neural networks, are </a:t>
            </a:r>
            <a:r>
              <a:rPr lang="en-US" sz="1800" dirty="0" smtClean="0"/>
              <a:t>computing systems </a:t>
            </a:r>
            <a:r>
              <a:rPr lang="en-US" sz="1800" dirty="0"/>
              <a:t>vaguely inspired by the biological neural networks and they are </a:t>
            </a:r>
            <a:r>
              <a:rPr lang="en-US" sz="1800" dirty="0" smtClean="0"/>
              <a:t>widespread in </a:t>
            </a:r>
            <a:r>
              <a:rPr lang="en-US" sz="1800" dirty="0"/>
              <a:t>both research and industry</a:t>
            </a:r>
            <a:r>
              <a:rPr lang="en-US" sz="1800" dirty="0" smtClean="0"/>
              <a:t>.</a:t>
            </a:r>
          </a:p>
          <a:p>
            <a:r>
              <a:rPr lang="en-US" sz="1800" dirty="0"/>
              <a:t>It is critical to design </a:t>
            </a:r>
            <a:r>
              <a:rPr lang="en-US" sz="1800" i="1" dirty="0"/>
              <a:t>Quantum Neural Network</a:t>
            </a:r>
            <a:r>
              <a:rPr lang="en-US" sz="1800" dirty="0"/>
              <a:t>s </a:t>
            </a:r>
            <a:r>
              <a:rPr lang="en-US" sz="1800" dirty="0" smtClean="0"/>
              <a:t>for complete </a:t>
            </a:r>
            <a:r>
              <a:rPr lang="en-US" sz="1800" dirty="0"/>
              <a:t>quantum learning tasks. In this project we propose a computational </a:t>
            </a:r>
            <a:r>
              <a:rPr lang="en-US" sz="1800" dirty="0" smtClean="0"/>
              <a:t>neural network </a:t>
            </a:r>
            <a:r>
              <a:rPr lang="en-US" sz="1800" dirty="0"/>
              <a:t>model based on principles of quantum mechanics which form a quantum </a:t>
            </a:r>
            <a:r>
              <a:rPr lang="en-US" sz="1800" dirty="0" smtClean="0"/>
              <a:t>feed forward </a:t>
            </a:r>
            <a:r>
              <a:rPr lang="en-US" sz="1800" dirty="0"/>
              <a:t>neural networks capable of universal quantum computation</a:t>
            </a:r>
            <a:r>
              <a:rPr lang="en-US" sz="1800" dirty="0" smtClean="0"/>
              <a:t>.</a:t>
            </a:r>
          </a:p>
          <a:p>
            <a:r>
              <a:rPr lang="en-US" sz="1800" dirty="0"/>
              <a:t>The proposed project can be summarized by the following points given below:</a:t>
            </a:r>
          </a:p>
          <a:p>
            <a:pPr lvl="1">
              <a:buFont typeface="+mj-lt"/>
              <a:buAutoNum type="arabicPeriod"/>
            </a:pPr>
            <a:r>
              <a:rPr lang="en-US" sz="1600" dirty="0" smtClean="0"/>
              <a:t>The </a:t>
            </a:r>
            <a:r>
              <a:rPr lang="en-US" sz="1600" dirty="0"/>
              <a:t>efficient training of the quantum neural network using the </a:t>
            </a:r>
            <a:r>
              <a:rPr lang="en-US" sz="1600" i="1" dirty="0"/>
              <a:t>fidelity as a </a:t>
            </a:r>
            <a:r>
              <a:rPr lang="en-US" sz="1600" i="1" dirty="0" smtClean="0"/>
              <a:t>cost function</a:t>
            </a:r>
            <a:r>
              <a:rPr lang="en-US" sz="1600" i="1" dirty="0"/>
              <a:t>, </a:t>
            </a:r>
            <a:r>
              <a:rPr lang="en-US" sz="1600" dirty="0"/>
              <a:t>providing both classical and efficient quantum </a:t>
            </a:r>
            <a:r>
              <a:rPr lang="en-US" sz="1600" dirty="0" smtClean="0"/>
              <a:t>implementations.</a:t>
            </a:r>
          </a:p>
          <a:p>
            <a:pPr lvl="1">
              <a:buFont typeface="+mj-lt"/>
              <a:buAutoNum type="arabicPeriod"/>
            </a:pPr>
            <a:r>
              <a:rPr lang="en-US" sz="1600" dirty="0" smtClean="0"/>
              <a:t>Use </a:t>
            </a:r>
            <a:r>
              <a:rPr lang="en-US" sz="1600" dirty="0"/>
              <a:t>of methods allows for </a:t>
            </a:r>
            <a:r>
              <a:rPr lang="en-US" sz="1600" i="1" dirty="0"/>
              <a:t>fast optimization </a:t>
            </a:r>
            <a:r>
              <a:rPr lang="en-US" sz="1600" dirty="0"/>
              <a:t>with reduced </a:t>
            </a:r>
            <a:r>
              <a:rPr lang="en-US" sz="1600" i="1" dirty="0"/>
              <a:t>memory </a:t>
            </a:r>
            <a:r>
              <a:rPr lang="en-US" sz="1600" i="1" dirty="0" smtClean="0"/>
              <a:t>requirements</a:t>
            </a:r>
            <a:r>
              <a:rPr lang="en-US" sz="1600" dirty="0" smtClean="0"/>
              <a:t>.</a:t>
            </a:r>
          </a:p>
          <a:p>
            <a:pPr lvl="1">
              <a:buFont typeface="+mj-lt"/>
              <a:buAutoNum type="arabicPeriod"/>
            </a:pPr>
            <a:r>
              <a:rPr lang="en-US" sz="1600" dirty="0" smtClean="0"/>
              <a:t>Benchmarking </a:t>
            </a:r>
            <a:r>
              <a:rPr lang="en-US" sz="1600" dirty="0"/>
              <a:t>our proposal for the quantum task of learning an </a:t>
            </a:r>
            <a:r>
              <a:rPr lang="en-US" sz="1600" dirty="0" smtClean="0"/>
              <a:t>unknown unitary </a:t>
            </a:r>
            <a:r>
              <a:rPr lang="en-US" sz="1600" dirty="0"/>
              <a:t>and find remarkable generalization behavior and a striking </a:t>
            </a:r>
            <a:r>
              <a:rPr lang="en-US" sz="1600" dirty="0" smtClean="0"/>
              <a:t>robustness to </a:t>
            </a:r>
            <a:r>
              <a:rPr lang="en-US" sz="1600" dirty="0"/>
              <a:t>noisy training data.</a:t>
            </a:r>
          </a:p>
        </p:txBody>
      </p:sp>
    </p:spTree>
    <p:extLst>
      <p:ext uri="{BB962C8B-B14F-4D97-AF65-F5344CB8AC3E}">
        <p14:creationId xmlns:p14="http://schemas.microsoft.com/office/powerpoint/2010/main" val="244184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647969"/>
            <a:ext cx="10836140" cy="4635265"/>
          </a:xfrm>
        </p:spPr>
        <p:txBody>
          <a:bodyPr>
            <a:normAutofit/>
          </a:bodyPr>
          <a:lstStyle/>
          <a:p>
            <a:r>
              <a:rPr lang="en-US" dirty="0"/>
              <a:t>The concept of artificial neural network has been proposed around 1950s mainly </a:t>
            </a:r>
            <a:r>
              <a:rPr lang="en-US" dirty="0" smtClean="0"/>
              <a:t>to mimic </a:t>
            </a:r>
            <a:r>
              <a:rPr lang="en-US" dirty="0"/>
              <a:t>the different activities of human brain</a:t>
            </a:r>
            <a:r>
              <a:rPr lang="en-US" dirty="0" smtClean="0"/>
              <a:t>.</a:t>
            </a:r>
          </a:p>
          <a:p>
            <a:r>
              <a:rPr lang="en-US" dirty="0"/>
              <a:t>QNN has been developed combining the basics of ANN with quantum </a:t>
            </a:r>
            <a:r>
              <a:rPr lang="en-US" dirty="0" smtClean="0"/>
              <a:t>computation paradigm </a:t>
            </a:r>
            <a:r>
              <a:rPr lang="en-US" dirty="0"/>
              <a:t>which is superior to the traditional ANN. </a:t>
            </a:r>
            <a:endParaRPr lang="en-US" dirty="0" smtClean="0"/>
          </a:p>
          <a:p>
            <a:r>
              <a:rPr lang="en-US" dirty="0"/>
              <a:t>Quantum computers </a:t>
            </a:r>
            <a:r>
              <a:rPr lang="en-US" dirty="0" smtClean="0"/>
              <a:t>promise significant </a:t>
            </a:r>
            <a:r>
              <a:rPr lang="en-US" dirty="0"/>
              <a:t>advantages over classical computers for a number of different applications.</a:t>
            </a:r>
          </a:p>
          <a:p>
            <a:r>
              <a:rPr lang="en-US" dirty="0"/>
              <a:t>We show that the complete loss function landscape of a neural network can </a:t>
            </a:r>
            <a:r>
              <a:rPr lang="en-US" dirty="0" smtClean="0"/>
              <a:t>be represented </a:t>
            </a:r>
            <a:r>
              <a:rPr lang="en-US" dirty="0"/>
              <a:t>as the quantum state output by a quantum computer</a:t>
            </a:r>
            <a:r>
              <a:rPr lang="en-US" dirty="0" smtClean="0"/>
              <a:t>.</a:t>
            </a:r>
          </a:p>
          <a:p>
            <a:r>
              <a:rPr lang="en-US" dirty="0"/>
              <a:t>Moreover, application of QNN may also be seen in some of the </a:t>
            </a:r>
            <a:r>
              <a:rPr lang="en-US" dirty="0" smtClean="0"/>
              <a:t>related research </a:t>
            </a:r>
            <a:r>
              <a:rPr lang="en-US" dirty="0"/>
              <a:t>papers. As such, this paper includes different models which have </a:t>
            </a:r>
            <a:r>
              <a:rPr lang="en-US" dirty="0" smtClean="0"/>
              <a:t>been developed </a:t>
            </a:r>
            <a:r>
              <a:rPr lang="en-US" dirty="0"/>
              <a:t>and further the implement of the same in various applications. In order </a:t>
            </a:r>
            <a:r>
              <a:rPr lang="en-US" dirty="0" smtClean="0"/>
              <a:t>to understand </a:t>
            </a:r>
            <a:r>
              <a:rPr lang="en-US" dirty="0"/>
              <a:t>the powerfulness of QNN, few results and reasons are incorporated </a:t>
            </a:r>
            <a:r>
              <a:rPr lang="en-US" dirty="0" smtClean="0"/>
              <a:t>to show </a:t>
            </a:r>
            <a:r>
              <a:rPr lang="en-US" dirty="0"/>
              <a:t>that these new models are more useful and efficient than traditional ANN.</a:t>
            </a:r>
          </a:p>
        </p:txBody>
      </p:sp>
    </p:spTree>
    <p:extLst>
      <p:ext uri="{BB962C8B-B14F-4D97-AF65-F5344CB8AC3E}">
        <p14:creationId xmlns:p14="http://schemas.microsoft.com/office/powerpoint/2010/main" val="439400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LITERATURE SURVEY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6839" y="1979858"/>
            <a:ext cx="5166859" cy="4195481"/>
          </a:xfrm>
        </p:spPr>
        <p:txBody>
          <a:bodyPr>
            <a:normAutofit/>
          </a:bodyPr>
          <a:lstStyle/>
          <a:p>
            <a:r>
              <a:rPr lang="en-US" sz="1600" dirty="0" smtClean="0"/>
              <a:t>Quantum </a:t>
            </a:r>
            <a:r>
              <a:rPr lang="en-US" sz="1600" dirty="0"/>
              <a:t>physicists have tried to come up with “</a:t>
            </a:r>
            <a:r>
              <a:rPr lang="en-US" sz="1600" dirty="0" smtClean="0"/>
              <a:t>quantum versions</a:t>
            </a:r>
            <a:r>
              <a:rPr lang="en-US" sz="1600" dirty="0"/>
              <a:t>” of recurrent and feed-forward neural networks. The models were </a:t>
            </a:r>
            <a:r>
              <a:rPr lang="en-US" sz="1600" dirty="0" smtClean="0"/>
              <a:t>attempts to </a:t>
            </a:r>
            <a:r>
              <a:rPr lang="en-US" sz="1600" dirty="0"/>
              <a:t>translate the modular structure as well as the nonlinear activation functions </a:t>
            </a:r>
            <a:r>
              <a:rPr lang="en-US" sz="1600" dirty="0" smtClean="0"/>
              <a:t>of neural </a:t>
            </a:r>
            <a:r>
              <a:rPr lang="en-US" sz="1600" dirty="0"/>
              <a:t>networks into the language of quantum algorithms. However, one could </a:t>
            </a:r>
            <a:r>
              <a:rPr lang="en-US" sz="1600" dirty="0" smtClean="0"/>
              <a:t>argue that </a:t>
            </a:r>
            <a:r>
              <a:rPr lang="en-US" sz="1600" dirty="0"/>
              <a:t>chains of linear and nonlinear computations are rather “unnatural” for </a:t>
            </a:r>
            <a:r>
              <a:rPr lang="en-US" sz="1600" dirty="0" smtClean="0"/>
              <a:t>quantum computers</a:t>
            </a:r>
          </a:p>
          <a:p>
            <a:r>
              <a:rPr lang="en-US" sz="1600" dirty="0"/>
              <a:t>More recent research has tackled this problem, suggesting </a:t>
            </a:r>
            <a:r>
              <a:rPr lang="en-US" sz="1600" dirty="0" smtClean="0"/>
              <a:t>special measurement </a:t>
            </a:r>
            <a:r>
              <a:rPr lang="en-US" sz="1600" dirty="0"/>
              <a:t>schemes or modifications of the neural nets that make them </a:t>
            </a:r>
            <a:r>
              <a:rPr lang="en-US" sz="1600" dirty="0" smtClean="0"/>
              <a:t>more amenable </a:t>
            </a:r>
            <a:r>
              <a:rPr lang="en-US" sz="1600" dirty="0"/>
              <a:t>to quantum computing, but the advantage of these models for </a:t>
            </a:r>
            <a:r>
              <a:rPr lang="en-US" sz="1600" dirty="0" smtClean="0"/>
              <a:t>machine learning </a:t>
            </a:r>
            <a:r>
              <a:rPr lang="en-US" sz="1600" dirty="0"/>
              <a:t>is still not conclusively established.</a:t>
            </a:r>
            <a:endParaRPr lang="en-US" sz="1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687" y="1853248"/>
            <a:ext cx="5425577" cy="2589162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  <a:reflection blurRad="6350" stA="52000" endA="300" endPos="35000" dir="5400000" sy="-100000" algn="bl" rotWithShape="0"/>
          </a:effectLst>
        </p:spPr>
      </p:pic>
      <p:sp>
        <p:nvSpPr>
          <p:cNvPr id="5" name="TextBox 4"/>
          <p:cNvSpPr txBox="1"/>
          <p:nvPr/>
        </p:nvSpPr>
        <p:spPr>
          <a:xfrm>
            <a:off x="7407646" y="4864407"/>
            <a:ext cx="4127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2.1 – NEURAL NET ARCHITECHTURE</a:t>
            </a:r>
          </a:p>
        </p:txBody>
      </p:sp>
    </p:spTree>
    <p:extLst>
      <p:ext uri="{BB962C8B-B14F-4D97-AF65-F5344CB8AC3E}">
        <p14:creationId xmlns:p14="http://schemas.microsoft.com/office/powerpoint/2010/main" val="241088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LIMITATION EXISTING SYSTEM OR RESEARCH GAP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718" y="2179528"/>
            <a:ext cx="9320848" cy="4195481"/>
          </a:xfrm>
        </p:spPr>
        <p:txBody>
          <a:bodyPr>
            <a:normAutofit/>
          </a:bodyPr>
          <a:lstStyle/>
          <a:p>
            <a:r>
              <a:rPr lang="en-US" dirty="0" smtClean="0"/>
              <a:t>It’s </a:t>
            </a:r>
            <a:r>
              <a:rPr lang="en-US" dirty="0"/>
              <a:t>crucial to emphasize that it will probably be a long time before we have </a:t>
            </a:r>
            <a:r>
              <a:rPr lang="en-US" i="1" dirty="0" smtClean="0"/>
              <a:t>fault-tolerant</a:t>
            </a:r>
            <a:r>
              <a:rPr lang="en-US" dirty="0" smtClean="0"/>
              <a:t> </a:t>
            </a:r>
            <a:r>
              <a:rPr lang="en-US" dirty="0"/>
              <a:t>quantum computers (having copies of qubit) for solving hard problems</a:t>
            </a:r>
            <a:r>
              <a:rPr lang="en-US" dirty="0" smtClean="0"/>
              <a:t>.</a:t>
            </a:r>
          </a:p>
          <a:p>
            <a:r>
              <a:rPr lang="en-US" dirty="0"/>
              <a:t>Nevertheless, we can make significant progress in the near term by developing </a:t>
            </a:r>
            <a:r>
              <a:rPr lang="en-US" dirty="0" smtClean="0"/>
              <a:t>better methods </a:t>
            </a:r>
            <a:r>
              <a:rPr lang="en-US" dirty="0"/>
              <a:t>and hardware for implementing quantum error correction, guided </a:t>
            </a:r>
            <a:r>
              <a:rPr lang="en-US" dirty="0" smtClean="0"/>
              <a:t>by relatively </a:t>
            </a:r>
            <a:r>
              <a:rPr lang="en-US" dirty="0"/>
              <a:t>small-scale experiments with quantum error-correcting codes</a:t>
            </a:r>
            <a:r>
              <a:rPr lang="en-US" dirty="0" smtClean="0"/>
              <a:t>.</a:t>
            </a:r>
          </a:p>
          <a:p>
            <a:r>
              <a:rPr lang="en-US" dirty="0"/>
              <a:t>In traditional neural networks arguably, the best-known disadvantage is their </a:t>
            </a:r>
            <a:r>
              <a:rPr lang="en-US" i="1" dirty="0"/>
              <a:t>“</a:t>
            </a:r>
            <a:r>
              <a:rPr lang="en-US" i="1" dirty="0" smtClean="0"/>
              <a:t>black box</a:t>
            </a:r>
            <a:r>
              <a:rPr lang="en-US" i="1" dirty="0"/>
              <a:t>” </a:t>
            </a:r>
            <a:r>
              <a:rPr lang="en-US" dirty="0"/>
              <a:t>nature. Simply put, you don’t know how or why your NN came up with a </a:t>
            </a:r>
            <a:r>
              <a:rPr lang="en-US" dirty="0" smtClean="0"/>
              <a:t>certain output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065147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ALGORITHM – Feed Forward QNN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7552" y="1478152"/>
            <a:ext cx="10444254" cy="4935711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Initialize: Choose </a:t>
            </a:r>
            <a:r>
              <a:rPr lang="en-US" dirty="0"/>
              <a:t>the initial </a:t>
            </a:r>
            <a:r>
              <a:rPr lang="en-US" dirty="0" err="1" smtClean="0"/>
              <a:t>Ul</a:t>
            </a:r>
            <a:r>
              <a:rPr lang="en-US" dirty="0" smtClean="0"/>
              <a:t> j </a:t>
            </a:r>
            <a:r>
              <a:rPr lang="en-US" dirty="0"/>
              <a:t>randomly for all j and l</a:t>
            </a:r>
            <a:r>
              <a:rPr lang="en-US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Feedforward: For every training </a:t>
            </a:r>
            <a:r>
              <a:rPr lang="en-US" dirty="0" smtClean="0"/>
              <a:t>pair	perform the following steps:                     2a</a:t>
            </a:r>
            <a:r>
              <a:rPr lang="en-US" dirty="0"/>
              <a:t>) Apply the channel </a:t>
            </a:r>
            <a:r>
              <a:rPr lang="en-US" dirty="0" smtClean="0"/>
              <a:t>Epsilon(l) </a:t>
            </a:r>
            <a:r>
              <a:rPr lang="en-US" dirty="0"/>
              <a:t>to the output state of layer l − 1: Tensor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ρl</a:t>
            </a:r>
            <a:r>
              <a:rPr lang="en-US" dirty="0"/>
              <a:t>−</a:t>
            </a:r>
            <a:r>
              <a:rPr lang="en-US" dirty="0" smtClean="0"/>
              <a:t>1(x) with </a:t>
            </a:r>
            <a:r>
              <a:rPr lang="en-US" dirty="0"/>
              <a:t>layer l in state |0 . . . 0⟩l and apply </a:t>
            </a:r>
            <a:r>
              <a:rPr lang="en-US" dirty="0" smtClean="0"/>
              <a:t>U </a:t>
            </a:r>
            <a:r>
              <a:rPr lang="en-US" dirty="0"/>
              <a:t>= </a:t>
            </a:r>
            <a:r>
              <a:rPr lang="en-US" dirty="0" err="1" smtClean="0"/>
              <a:t>Ul</a:t>
            </a:r>
            <a:r>
              <a:rPr lang="en-US" dirty="0" smtClean="0"/>
              <a:t> ml </a:t>
            </a:r>
            <a:r>
              <a:rPr lang="en-US" dirty="0"/>
              <a:t>. . . </a:t>
            </a:r>
            <a:r>
              <a:rPr lang="en-US" dirty="0" err="1" smtClean="0"/>
              <a:t>Ul</a:t>
            </a:r>
            <a:r>
              <a:rPr lang="en-US" dirty="0" smtClean="0"/>
              <a:t> 1                                    	2b</a:t>
            </a:r>
            <a:r>
              <a:rPr lang="en-US" dirty="0"/>
              <a:t>) Trace out layer l − 1 and store </a:t>
            </a:r>
            <a:r>
              <a:rPr lang="en-US" dirty="0" err="1" smtClean="0"/>
              <a:t>ρl</a:t>
            </a:r>
            <a:r>
              <a:rPr lang="en-US" dirty="0" smtClean="0"/>
              <a:t>(x).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3. </a:t>
            </a:r>
            <a:r>
              <a:rPr lang="en-US" dirty="0"/>
              <a:t>Update the </a:t>
            </a:r>
            <a:r>
              <a:rPr lang="en-US" dirty="0" smtClean="0"/>
              <a:t>network.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4. </a:t>
            </a:r>
            <a:r>
              <a:rPr lang="en-US" dirty="0"/>
              <a:t>Repeat: Repeat step 2. and 3. until the cost function reaches </a:t>
            </a:r>
            <a:r>
              <a:rPr lang="en-US" dirty="0" smtClean="0"/>
              <a:t>its maximum. </a:t>
            </a:r>
            <a:r>
              <a:rPr lang="en-US" dirty="0" err="1" smtClean="0"/>
              <a:t>i.e</a:t>
            </a:r>
            <a:r>
              <a:rPr lang="en-US" dirty="0" smtClean="0"/>
              <a:t> 1.0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199" y="4408043"/>
            <a:ext cx="4493559" cy="2005820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5" name="TextBox 4"/>
          <p:cNvSpPr txBox="1"/>
          <p:nvPr/>
        </p:nvSpPr>
        <p:spPr>
          <a:xfrm>
            <a:off x="3897199" y="5997388"/>
            <a:ext cx="486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83535" y="4408043"/>
            <a:ext cx="819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L-1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35372" y="6044531"/>
            <a:ext cx="418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96705" y="4408043"/>
            <a:ext cx="64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L+1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837687" y="5883424"/>
            <a:ext cx="1128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</a:t>
            </a:r>
            <a:r>
              <a:rPr lang="en-US" dirty="0" smtClean="0">
                <a:solidFill>
                  <a:schemeClr val="bg1"/>
                </a:solidFill>
              </a:rPr>
              <a:t>ut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164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FLOWCHART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80505" y="0"/>
            <a:ext cx="4311495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450167" y="1152983"/>
            <a:ext cx="713232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two phases of operations are known as iteration. Neural Networks </a:t>
            </a:r>
            <a:r>
              <a:rPr lang="en-US" dirty="0" smtClean="0"/>
              <a:t>repeat the </a:t>
            </a:r>
            <a:r>
              <a:rPr lang="en-US" dirty="0"/>
              <a:t>two steps until the desired output and accuracy is generated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b="1" dirty="0"/>
              <a:t>1. Training of networks: </a:t>
            </a:r>
            <a:r>
              <a:rPr lang="en-US" dirty="0"/>
              <a:t>To train a network of data, we collect a large number of </a:t>
            </a:r>
            <a:r>
              <a:rPr lang="en-US" dirty="0" smtClean="0"/>
              <a:t>data and </a:t>
            </a:r>
            <a:r>
              <a:rPr lang="en-US" dirty="0"/>
              <a:t>design a model that will learn the features. But the process is slower in case of </a:t>
            </a:r>
            <a:r>
              <a:rPr lang="en-US" dirty="0" smtClean="0"/>
              <a:t>a very </a:t>
            </a:r>
            <a:r>
              <a:rPr lang="en-US" dirty="0"/>
              <a:t>large number of data.</a:t>
            </a:r>
          </a:p>
          <a:p>
            <a:r>
              <a:rPr lang="en-US" b="1" dirty="0"/>
              <a:t>2. Feature Extraction: </a:t>
            </a:r>
            <a:r>
              <a:rPr lang="en-US" dirty="0"/>
              <a:t>After all the layers are trained about the features of the </a:t>
            </a:r>
            <a:r>
              <a:rPr lang="en-US" dirty="0" smtClean="0"/>
              <a:t>object, features </a:t>
            </a:r>
            <a:r>
              <a:rPr lang="en-US" dirty="0"/>
              <a:t>are extracted from it and output is predicted with accuracy.</a:t>
            </a:r>
          </a:p>
          <a:p>
            <a:r>
              <a:rPr lang="en-US" b="1" dirty="0"/>
              <a:t>3. Evaluate Network: </a:t>
            </a:r>
            <a:r>
              <a:rPr lang="en-US" dirty="0"/>
              <a:t>Once the network is trained, it can be </a:t>
            </a:r>
            <a:r>
              <a:rPr lang="en-US" dirty="0" err="1"/>
              <a:t>evaluated.The</a:t>
            </a:r>
            <a:r>
              <a:rPr lang="en-US" dirty="0"/>
              <a:t> network</a:t>
            </a:r>
          </a:p>
          <a:p>
            <a:r>
              <a:rPr lang="en-US" dirty="0"/>
              <a:t>can be evaluated on the training data, but this will not provide a useful indication </a:t>
            </a:r>
            <a:r>
              <a:rPr lang="en-US" dirty="0" smtClean="0"/>
              <a:t>of the </a:t>
            </a:r>
            <a:r>
              <a:rPr lang="en-US" dirty="0"/>
              <a:t>performance of the network as a predictive model, as it has seen all of this data</a:t>
            </a:r>
          </a:p>
          <a:p>
            <a:r>
              <a:rPr lang="en-US" dirty="0"/>
              <a:t>before.</a:t>
            </a:r>
          </a:p>
        </p:txBody>
      </p:sp>
    </p:spTree>
    <p:extLst>
      <p:ext uri="{BB962C8B-B14F-4D97-AF65-F5344CB8AC3E}">
        <p14:creationId xmlns:p14="http://schemas.microsoft.com/office/powerpoint/2010/main" val="3189565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COMPARISON: ANN vs QNN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9616270" cy="4195481"/>
          </a:xfrm>
        </p:spPr>
        <p:txBody>
          <a:bodyPr>
            <a:noAutofit/>
          </a:bodyPr>
          <a:lstStyle/>
          <a:p>
            <a:r>
              <a:rPr lang="en-US" sz="1800" dirty="0" smtClean="0"/>
              <a:t>Advantages of quantum </a:t>
            </a:r>
            <a:r>
              <a:rPr lang="en-US" sz="1800" dirty="0"/>
              <a:t>neural networks </a:t>
            </a:r>
            <a:r>
              <a:rPr lang="en-US" sz="1800" dirty="0" smtClean="0"/>
              <a:t>(QNN) as </a:t>
            </a:r>
            <a:r>
              <a:rPr lang="en-US" sz="1800" dirty="0"/>
              <a:t>compared to the </a:t>
            </a:r>
            <a:r>
              <a:rPr lang="en-US" sz="1800" dirty="0" smtClean="0"/>
              <a:t>classical ANN</a:t>
            </a:r>
            <a:r>
              <a:rPr lang="en-US" sz="1800" dirty="0"/>
              <a:t>, from which few of them are listed below</a:t>
            </a:r>
          </a:p>
          <a:p>
            <a:pPr marL="0" indent="0">
              <a:buNone/>
            </a:pPr>
            <a:r>
              <a:rPr lang="en-US" sz="1800" dirty="0" smtClean="0"/>
              <a:t>• Quantum parallelism.</a:t>
            </a: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• Memory </a:t>
            </a:r>
            <a:r>
              <a:rPr lang="en-US" sz="1800" dirty="0"/>
              <a:t>capacity increased exponentially as </a:t>
            </a:r>
            <a:r>
              <a:rPr lang="en-US" sz="1800" dirty="0" smtClean="0"/>
              <a:t>compared to </a:t>
            </a:r>
            <a:r>
              <a:rPr lang="en-US" sz="1800" dirty="0"/>
              <a:t>classical </a:t>
            </a:r>
            <a:r>
              <a:rPr lang="en-US" sz="1800" dirty="0" smtClean="0"/>
              <a:t>counterpart</a:t>
            </a: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• Capacity </a:t>
            </a:r>
            <a:r>
              <a:rPr lang="en-US" sz="1800" dirty="0"/>
              <a:t>to learn is faster as compared to </a:t>
            </a:r>
            <a:r>
              <a:rPr lang="en-US" sz="1800" dirty="0" smtClean="0"/>
              <a:t>traditional one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 smtClean="0"/>
              <a:t>• Higher </a:t>
            </a:r>
            <a:r>
              <a:rPr lang="en-US" sz="1800" dirty="0"/>
              <a:t>and good stability and reliability;</a:t>
            </a:r>
          </a:p>
          <a:p>
            <a:pPr marL="0" indent="0">
              <a:buNone/>
            </a:pPr>
            <a:r>
              <a:rPr lang="en-US" sz="1800" dirty="0" smtClean="0"/>
              <a:t>• Performance </a:t>
            </a:r>
            <a:r>
              <a:rPr lang="en-US" sz="1800" dirty="0"/>
              <a:t>is high with less number of </a:t>
            </a:r>
            <a:r>
              <a:rPr lang="en-US" sz="1800" dirty="0" smtClean="0"/>
              <a:t>hidden neurons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 smtClean="0"/>
              <a:t>• Single layer network solution of linearly inseparable problems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 smtClean="0"/>
              <a:t>• Information </a:t>
            </a:r>
            <a:r>
              <a:rPr lang="en-US" sz="1800" dirty="0"/>
              <a:t>processing speed is high;</a:t>
            </a:r>
          </a:p>
        </p:txBody>
      </p:sp>
    </p:spTree>
    <p:extLst>
      <p:ext uri="{BB962C8B-B14F-4D97-AF65-F5344CB8AC3E}">
        <p14:creationId xmlns:p14="http://schemas.microsoft.com/office/powerpoint/2010/main" val="15646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DETAILS OF HARDWARE &amp; SOFTWARE</a:t>
            </a:r>
            <a:br>
              <a:rPr lang="en-US" b="1" dirty="0" smtClean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Hardware </a:t>
            </a:r>
            <a:r>
              <a:rPr lang="en-US" b="1" dirty="0"/>
              <a:t>Requirements</a:t>
            </a:r>
          </a:p>
          <a:p>
            <a:r>
              <a:rPr lang="en-US" dirty="0"/>
              <a:t>IBM Quantum Computer – 16 GB RAM</a:t>
            </a:r>
          </a:p>
          <a:p>
            <a:pPr lvl="1"/>
            <a:r>
              <a:rPr lang="en-US" dirty="0"/>
              <a:t>3.2.2 Software Requirements</a:t>
            </a:r>
          </a:p>
          <a:p>
            <a:pPr lvl="1"/>
            <a:r>
              <a:rPr lang="en-US" dirty="0"/>
              <a:t>Language – Python </a:t>
            </a:r>
            <a:r>
              <a:rPr lang="en-US" dirty="0" smtClean="0"/>
              <a:t>3.x Python</a:t>
            </a:r>
          </a:p>
          <a:p>
            <a:pPr lvl="1"/>
            <a:endParaRPr lang="en-US" dirty="0" smtClean="0"/>
          </a:p>
          <a:p>
            <a:r>
              <a:rPr lang="en-US" b="1" dirty="0"/>
              <a:t>Technologies used</a:t>
            </a:r>
            <a:r>
              <a:rPr lang="en-US" b="1" dirty="0" smtClean="0"/>
              <a:t>:</a:t>
            </a:r>
          </a:p>
          <a:p>
            <a:pPr lvl="1"/>
            <a:r>
              <a:rPr lang="en-US" dirty="0" err="1"/>
              <a:t>Numpy</a:t>
            </a:r>
            <a:r>
              <a:rPr lang="en-US" dirty="0"/>
              <a:t>, </a:t>
            </a:r>
            <a:r>
              <a:rPr lang="en-US" dirty="0" err="1" smtClean="0"/>
              <a:t>Scipy</a:t>
            </a:r>
            <a:endParaRPr lang="en-US" dirty="0" smtClean="0"/>
          </a:p>
          <a:p>
            <a:pPr lvl="1"/>
            <a:r>
              <a:rPr lang="en-US" dirty="0" err="1" smtClean="0"/>
              <a:t>Qutip</a:t>
            </a:r>
            <a:endParaRPr lang="en-US" dirty="0" smtClean="0"/>
          </a:p>
          <a:p>
            <a:pPr lvl="1"/>
            <a:r>
              <a:rPr lang="en-US" dirty="0" err="1" smtClean="0"/>
              <a:t>Matplotlib</a:t>
            </a:r>
            <a:endParaRPr lang="en-US" dirty="0" smtClean="0"/>
          </a:p>
          <a:p>
            <a:pPr lvl="1"/>
            <a:r>
              <a:rPr lang="en-US" dirty="0" err="1" smtClean="0"/>
              <a:t>Jupyter</a:t>
            </a:r>
            <a:r>
              <a:rPr lang="en-US" dirty="0" smtClean="0"/>
              <a:t> Notebooks</a:t>
            </a:r>
          </a:p>
        </p:txBody>
      </p:sp>
    </p:spTree>
    <p:extLst>
      <p:ext uri="{BB962C8B-B14F-4D97-AF65-F5344CB8AC3E}">
        <p14:creationId xmlns:p14="http://schemas.microsoft.com/office/powerpoint/2010/main" val="177469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88</TotalTime>
  <Words>1239</Words>
  <Application>Microsoft Office PowerPoint</Application>
  <PresentationFormat>Widescreen</PresentationFormat>
  <Paragraphs>80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Neural Networks through Quantum Perspective</vt:lpstr>
      <vt:lpstr>ABSTRACT </vt:lpstr>
      <vt:lpstr>INTRODUCTION</vt:lpstr>
      <vt:lpstr>LITERATURE SURVEY</vt:lpstr>
      <vt:lpstr>LIMITATION EXISTING SYSTEM OR RESEARCH GAP</vt:lpstr>
      <vt:lpstr>ALGORITHM – Feed Forward QNN</vt:lpstr>
      <vt:lpstr>FLOWCHART</vt:lpstr>
      <vt:lpstr>COMPARISON: ANN vs QNN</vt:lpstr>
      <vt:lpstr>DETAILS OF HARDWARE &amp; SOFTWARE </vt:lpstr>
      <vt:lpstr>SUMMARY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 through Quantum Perspective</dc:title>
  <dc:creator>Michael Smithers</dc:creator>
  <cp:lastModifiedBy>Ashhar</cp:lastModifiedBy>
  <cp:revision>12</cp:revision>
  <dcterms:created xsi:type="dcterms:W3CDTF">2020-12-14T05:52:36Z</dcterms:created>
  <dcterms:modified xsi:type="dcterms:W3CDTF">2021-03-06T06:52:13Z</dcterms:modified>
</cp:coreProperties>
</file>

<file path=docProps/thumbnail.jpeg>
</file>